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81" r:id="rId3"/>
    <p:sldId id="258" r:id="rId4"/>
    <p:sldId id="280" r:id="rId5"/>
    <p:sldId id="262" r:id="rId6"/>
    <p:sldId id="263" r:id="rId7"/>
    <p:sldId id="276" r:id="rId8"/>
    <p:sldId id="277" r:id="rId9"/>
    <p:sldId id="279" r:id="rId10"/>
    <p:sldId id="264" r:id="rId11"/>
    <p:sldId id="275" r:id="rId12"/>
    <p:sldId id="259" r:id="rId13"/>
    <p:sldId id="282" r:id="rId14"/>
    <p:sldId id="283" r:id="rId15"/>
  </p:sldIdLst>
  <p:sldSz cx="12192000" cy="6858000"/>
  <p:notesSz cx="6797675" cy="9926638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B5D9-2561-4B41-98E0-B8BB9F077A43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2370-43EB-4A7F-BDF7-D507CF49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0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5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90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1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7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D61B-2E8D-458D-BD55-3B89E403B68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E238-9FDE-4F36-9A53-D255B7BAD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109" y="0"/>
            <a:ext cx="12276109" cy="6858000"/>
          </a:xfrm>
          <a:prstGeom prst="rect">
            <a:avLst/>
          </a:prstGeom>
        </p:spPr>
      </p:pic>
      <p:pic>
        <p:nvPicPr>
          <p:cNvPr id="3" name="Image 2" descr="C:\Users\obaud\AppData\Local\Microsoft\Windows\Temporary Internet Files\Content.Outlook\G02WW8NZ\Logo carré.jpg"/>
          <p:cNvPicPr/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39" y="-262494"/>
            <a:ext cx="1796265" cy="180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clrChange>
              <a:clrFrom>
                <a:srgbClr val="1A3D65"/>
              </a:clrFrom>
              <a:clrTo>
                <a:srgbClr val="1A3D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4109" y="5606963"/>
            <a:ext cx="1774159" cy="1150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3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6044" b="-137"/>
          <a:stretch/>
        </p:blipFill>
        <p:spPr>
          <a:xfrm>
            <a:off x="0" y="0"/>
            <a:ext cx="12192000" cy="68691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362" y="805221"/>
            <a:ext cx="10409275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Une bonne connaissance de l’humain et de l’animal permettent une maitrise du risque.</a:t>
            </a:r>
          </a:p>
          <a:p>
            <a:pPr algn="just">
              <a:spcBef>
                <a:spcPts val="600"/>
              </a:spcBef>
            </a:pPr>
            <a:r>
              <a:rPr lang="fr-FR" sz="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Analyse </a:t>
            </a:r>
            <a:r>
              <a:rPr lang="fr-FR" sz="3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du rapport bénéfice/risque en acceptant qu’en travaillant avec le vivant le risque </a:t>
            </a:r>
            <a:r>
              <a:rPr lang="fr-FR" sz="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zéro </a:t>
            </a:r>
            <a:r>
              <a:rPr lang="fr-FR" sz="3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n’existe </a:t>
            </a:r>
            <a:r>
              <a:rPr lang="fr-FR" sz="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pas.</a:t>
            </a:r>
            <a:endParaRPr lang="fr-FR" sz="3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fr-FR" sz="3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Une démarche rigoureuse guidée par les connaissances et le « bon sens </a:t>
            </a:r>
            <a:r>
              <a:rPr lang="fr-FR" sz="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».</a:t>
            </a:r>
            <a:endParaRPr lang="fr-FR" sz="3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412" y="363071"/>
            <a:ext cx="10515600" cy="60155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Introduction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Rencontre avec l’animal, un risque parmi d’autres</a:t>
            </a:r>
          </a:p>
          <a:p>
            <a:pPr marL="0" indent="0">
              <a:buNone/>
            </a:pPr>
            <a:r>
              <a:rPr lang="fr-FR" dirty="0"/>
              <a:t>	Bénéfice/risque de la médiation animale en santé </a:t>
            </a:r>
            <a:r>
              <a:rPr lang="fr-FR" dirty="0" smtClean="0"/>
              <a:t>mentale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Risques liés à l’animal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Comportement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Microbiote</a:t>
            </a:r>
            <a:r>
              <a:rPr lang="fr-FR" dirty="0"/>
              <a:t> </a:t>
            </a:r>
            <a:r>
              <a:rPr lang="fr-FR" dirty="0" smtClean="0"/>
              <a:t>animal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Risques liés au bénéficiaire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Comportement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Microbiote</a:t>
            </a:r>
            <a:r>
              <a:rPr lang="fr-FR" dirty="0"/>
              <a:t> humain</a:t>
            </a:r>
          </a:p>
          <a:p>
            <a:pPr marL="0" indent="0">
              <a:buNone/>
            </a:pPr>
            <a:r>
              <a:rPr lang="fr-FR" dirty="0"/>
              <a:t>	Comorbidités / </a:t>
            </a:r>
            <a:r>
              <a:rPr lang="fr-FR" dirty="0" smtClean="0"/>
              <a:t>Fragilités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Mesures pour limiter la survenue de zoonose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Prévention / Mesures d’hygiène</a:t>
            </a:r>
          </a:p>
          <a:p>
            <a:pPr marL="0" indent="0">
              <a:buNone/>
            </a:pPr>
            <a:r>
              <a:rPr lang="fr-FR" dirty="0"/>
              <a:t>	En pratique, conduite à </a:t>
            </a:r>
            <a:r>
              <a:rPr lang="fr-FR" dirty="0" smtClean="0"/>
              <a:t>tenir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Conclusion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dirty="0"/>
              <a:t>Une démarche rigoureuse guidée par les connaissances et le « bon sens 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6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8500" cy="4705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785812"/>
            <a:ext cx="7048500" cy="5286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219199"/>
            <a:ext cx="7048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9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08" y="-4763"/>
            <a:ext cx="1226813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7836" y="1900237"/>
            <a:ext cx="11142921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Les infections lors d’interactions avec l’animal : un risque maîtrisable ?</a:t>
            </a:r>
            <a:endParaRPr lang="fr-F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49489" y="5039188"/>
            <a:ext cx="5975097" cy="1239085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fr-FR" sz="2000" dirty="0" smtClean="0"/>
              <a:t>Olivier Baud</a:t>
            </a:r>
          </a:p>
          <a:p>
            <a:r>
              <a:rPr lang="fr-FR" sz="2000" dirty="0" err="1" smtClean="0"/>
              <a:t>CPias</a:t>
            </a:r>
            <a:r>
              <a:rPr lang="fr-FR" sz="1400" dirty="0" smtClean="0"/>
              <a:t>*</a:t>
            </a:r>
            <a:r>
              <a:rPr lang="fr-FR" sz="2000" dirty="0" smtClean="0"/>
              <a:t> </a:t>
            </a:r>
            <a:r>
              <a:rPr lang="fr-FR" sz="2000" dirty="0" err="1" smtClean="0"/>
              <a:t>Auvergne-Rhône-Alpes</a:t>
            </a:r>
            <a:endParaRPr lang="fr-FR" sz="2000" dirty="0" smtClean="0"/>
          </a:p>
          <a:p>
            <a:r>
              <a:rPr lang="fr-FR" sz="2000" dirty="0" smtClean="0"/>
              <a:t>Équipe opérationnel d’hygiène CHU Clermont-Ferrand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0700" y="6488668"/>
            <a:ext cx="682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*Centre </a:t>
            </a:r>
            <a:r>
              <a:rPr lang="fr-FR" dirty="0"/>
              <a:t>d'appui pour la prévention des infections associées aux soins</a:t>
            </a:r>
          </a:p>
        </p:txBody>
      </p:sp>
      <p:pic>
        <p:nvPicPr>
          <p:cNvPr id="7" name="Image 6" descr="C:\Users\obaud\AppData\Local\Microsoft\Windows\Temporary Internet Files\Content.Outlook\G02WW8NZ\Logo carré.jpg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39" y="-262494"/>
            <a:ext cx="1796265" cy="180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1A3D65"/>
              </a:clrFrom>
              <a:clrTo>
                <a:srgbClr val="1A3D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4109" y="5606963"/>
            <a:ext cx="1774159" cy="11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r="32748"/>
          <a:stretch/>
        </p:blipFill>
        <p:spPr>
          <a:xfrm>
            <a:off x="4307987" y="0"/>
            <a:ext cx="51562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1864" r="29027"/>
          <a:stretch/>
        </p:blipFill>
        <p:spPr>
          <a:xfrm>
            <a:off x="8166100" y="1"/>
            <a:ext cx="4025900" cy="685799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"/>
            <a:ext cx="4307986" cy="6857999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Selon vous quelle est la situation la plus à risque ?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4000" dirty="0" smtClean="0">
                <a:solidFill>
                  <a:schemeClr val="bg1"/>
                </a:solidFill>
              </a:rPr>
              <a:t>Le bain de foule au centre de Limoges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4000" dirty="0" smtClean="0">
                <a:solidFill>
                  <a:schemeClr val="bg1"/>
                </a:solidFill>
              </a:rPr>
              <a:t>Le contact étroit avec son animal préféré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2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" t="2797" r="-204" b="7402"/>
          <a:stretch/>
        </p:blipFill>
        <p:spPr>
          <a:xfrm>
            <a:off x="-24809" y="-5521"/>
            <a:ext cx="12216809" cy="68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9" y="1494264"/>
            <a:ext cx="5051501" cy="50515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23517" y="2779398"/>
            <a:ext cx="5330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Déjections</a:t>
            </a:r>
          </a:p>
          <a:p>
            <a:r>
              <a:rPr lang="fr-FR" sz="2400" b="1" dirty="0" smtClean="0"/>
              <a:t>Morsure</a:t>
            </a:r>
          </a:p>
          <a:p>
            <a:r>
              <a:rPr lang="fr-FR" sz="2400" b="1" dirty="0" smtClean="0"/>
              <a:t>Griffure</a:t>
            </a:r>
          </a:p>
          <a:p>
            <a:r>
              <a:rPr lang="fr-FR" sz="2400" b="1" dirty="0" smtClean="0"/>
              <a:t>Maladie de peau</a:t>
            </a:r>
          </a:p>
          <a:p>
            <a:r>
              <a:rPr lang="fr-FR" sz="2400" b="1" dirty="0" smtClean="0"/>
              <a:t>Flore naturelle commensale </a:t>
            </a:r>
          </a:p>
          <a:p>
            <a:r>
              <a:rPr lang="fr-FR" sz="2400" b="1" dirty="0" smtClean="0"/>
              <a:t>Comportement</a:t>
            </a:r>
          </a:p>
          <a:p>
            <a:r>
              <a:rPr lang="fr-FR" sz="2400" b="1" dirty="0" smtClean="0"/>
              <a:t>Antibiothérapie</a:t>
            </a:r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220686" y="375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dirty="0" smtClean="0"/>
              <a:t>Risques liés à l’animal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2151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86" y="1494262"/>
            <a:ext cx="4776189" cy="49163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27487" y="1609164"/>
            <a:ext cx="6679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Âges extrêmes de la vie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nouveau-né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personne âgée</a:t>
            </a:r>
          </a:p>
          <a:p>
            <a:r>
              <a:rPr lang="fr-FR" sz="2400" b="1" dirty="0" smtClean="0"/>
              <a:t>Altération des barrières naturelles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état cutanée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maladie respiratoire</a:t>
            </a:r>
          </a:p>
          <a:p>
            <a:r>
              <a:rPr lang="fr-FR" sz="2400" b="1" dirty="0" smtClean="0"/>
              <a:t>Dispositifs invasifs </a:t>
            </a:r>
            <a:r>
              <a:rPr lang="fr-FR" sz="2400" dirty="0" smtClean="0"/>
              <a:t>(sonde urinaire cathéter…)</a:t>
            </a:r>
          </a:p>
          <a:p>
            <a:r>
              <a:rPr lang="fr-FR" sz="2400" b="1" dirty="0" smtClean="0"/>
              <a:t>Troubles du comportement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troubles cognitifs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adhésion aux mesures d’hygiène</a:t>
            </a:r>
          </a:p>
          <a:p>
            <a:r>
              <a:rPr lang="fr-FR" sz="2400" b="1" dirty="0" smtClean="0"/>
              <a:t>Pathologies en cours / comorbidités</a:t>
            </a:r>
          </a:p>
          <a:p>
            <a:r>
              <a:rPr lang="fr-FR" sz="2400" b="1" dirty="0"/>
              <a:t>Immunosuppression</a:t>
            </a:r>
          </a:p>
          <a:p>
            <a:r>
              <a:rPr lang="fr-FR" sz="2400" b="1" dirty="0" smtClean="0"/>
              <a:t>Antibiothérapie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0686" y="375758"/>
            <a:ext cx="10515600" cy="1325563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Risques liés au bénéficiaire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5475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600" y="374400"/>
            <a:ext cx="11821297" cy="1325563"/>
          </a:xfrm>
        </p:spPr>
        <p:txBody>
          <a:bodyPr>
            <a:noAutofit/>
          </a:bodyPr>
          <a:lstStyle/>
          <a:p>
            <a:r>
              <a:rPr lang="fr-FR" sz="7200" b="1" dirty="0"/>
              <a:t>Modes de </a:t>
            </a:r>
            <a:r>
              <a:rPr lang="fr-FR" sz="7200" b="1" dirty="0" smtClean="0"/>
              <a:t>transmission</a:t>
            </a:r>
            <a:endParaRPr lang="fr-FR" sz="7200" b="1" dirty="0"/>
          </a:p>
        </p:txBody>
      </p:sp>
      <p:grpSp>
        <p:nvGrpSpPr>
          <p:cNvPr id="5" name="Groupe 4"/>
          <p:cNvGrpSpPr/>
          <p:nvPr/>
        </p:nvGrpSpPr>
        <p:grpSpPr>
          <a:xfrm rot="10800000">
            <a:off x="3780647" y="4025698"/>
            <a:ext cx="4889474" cy="671371"/>
            <a:chOff x="3241272" y="1905397"/>
            <a:chExt cx="5638291" cy="9508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orme libre 5"/>
            <p:cNvSpPr/>
            <p:nvPr/>
          </p:nvSpPr>
          <p:spPr>
            <a:xfrm rot="21369117">
              <a:off x="3310714" y="1947366"/>
              <a:ext cx="5058032" cy="884168"/>
            </a:xfrm>
            <a:custGeom>
              <a:avLst/>
              <a:gdLst>
                <a:gd name="connsiteX0" fmla="*/ 0 w 5058032"/>
                <a:gd name="connsiteY0" fmla="*/ 661747 h 884168"/>
                <a:gd name="connsiteX1" fmla="*/ 2397211 w 5058032"/>
                <a:gd name="connsiteY1" fmla="*/ 2720 h 884168"/>
                <a:gd name="connsiteX2" fmla="*/ 5058032 w 5058032"/>
                <a:gd name="connsiteY2" fmla="*/ 884168 h 8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032" h="884168">
                  <a:moveTo>
                    <a:pt x="0" y="661747"/>
                  </a:moveTo>
                  <a:cubicBezTo>
                    <a:pt x="777103" y="313698"/>
                    <a:pt x="1554206" y="-34350"/>
                    <a:pt x="2397211" y="2720"/>
                  </a:cubicBezTo>
                  <a:cubicBezTo>
                    <a:pt x="3240216" y="39790"/>
                    <a:pt x="4149124" y="461979"/>
                    <a:pt x="5058032" y="8841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 rot="21369117">
              <a:off x="3254003" y="2189948"/>
              <a:ext cx="239224" cy="593125"/>
            </a:xfrm>
            <a:custGeom>
              <a:avLst/>
              <a:gdLst>
                <a:gd name="connsiteX0" fmla="*/ 41189 w 239224"/>
                <a:gd name="connsiteY0" fmla="*/ 593125 h 593125"/>
                <a:gd name="connsiteX1" fmla="*/ 238897 w 239224"/>
                <a:gd name="connsiteY1" fmla="*/ 189471 h 593125"/>
                <a:gd name="connsiteX2" fmla="*/ 0 w 239224"/>
                <a:gd name="connsiteY2" fmla="*/ 0 h 5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24" h="593125">
                  <a:moveTo>
                    <a:pt x="41189" y="593125"/>
                  </a:moveTo>
                  <a:cubicBezTo>
                    <a:pt x="143475" y="440725"/>
                    <a:pt x="245762" y="288325"/>
                    <a:pt x="238897" y="189471"/>
                  </a:cubicBezTo>
                  <a:cubicBezTo>
                    <a:pt x="232032" y="90617"/>
                    <a:pt x="116016" y="45308"/>
                    <a:pt x="0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 rot="21369117">
              <a:off x="3241272" y="1905397"/>
              <a:ext cx="2809103" cy="206332"/>
            </a:xfrm>
            <a:custGeom>
              <a:avLst/>
              <a:gdLst>
                <a:gd name="connsiteX0" fmla="*/ 0 w 2809103"/>
                <a:gd name="connsiteY0" fmla="*/ 206332 h 206332"/>
                <a:gd name="connsiteX1" fmla="*/ 1318054 w 2809103"/>
                <a:gd name="connsiteY1" fmla="*/ 386 h 206332"/>
                <a:gd name="connsiteX2" fmla="*/ 2809103 w 2809103"/>
                <a:gd name="connsiteY2" fmla="*/ 165143 h 20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9103" h="206332">
                  <a:moveTo>
                    <a:pt x="0" y="206332"/>
                  </a:moveTo>
                  <a:cubicBezTo>
                    <a:pt x="424935" y="106791"/>
                    <a:pt x="849870" y="7251"/>
                    <a:pt x="1318054" y="386"/>
                  </a:cubicBezTo>
                  <a:cubicBezTo>
                    <a:pt x="1786238" y="-6479"/>
                    <a:pt x="2297670" y="79332"/>
                    <a:pt x="2809103" y="16514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 rot="21369117">
              <a:off x="8221952" y="2399691"/>
              <a:ext cx="261455" cy="345989"/>
            </a:xfrm>
            <a:custGeom>
              <a:avLst/>
              <a:gdLst>
                <a:gd name="connsiteX0" fmla="*/ 156519 w 261455"/>
                <a:gd name="connsiteY0" fmla="*/ 0 h 345989"/>
                <a:gd name="connsiteX1" fmla="*/ 255373 w 261455"/>
                <a:gd name="connsiteY1" fmla="*/ 271848 h 345989"/>
                <a:gd name="connsiteX2" fmla="*/ 0 w 261455"/>
                <a:gd name="connsiteY2" fmla="*/ 345989 h 34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55" h="345989">
                  <a:moveTo>
                    <a:pt x="156519" y="0"/>
                  </a:moveTo>
                  <a:cubicBezTo>
                    <a:pt x="218989" y="107091"/>
                    <a:pt x="281459" y="214183"/>
                    <a:pt x="255373" y="271848"/>
                  </a:cubicBezTo>
                  <a:cubicBezTo>
                    <a:pt x="229287" y="329513"/>
                    <a:pt x="114643" y="337751"/>
                    <a:pt x="0" y="345989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 rot="21369117">
              <a:off x="8382012" y="2389749"/>
              <a:ext cx="486032" cy="453082"/>
            </a:xfrm>
            <a:custGeom>
              <a:avLst/>
              <a:gdLst>
                <a:gd name="connsiteX0" fmla="*/ 0 w 486032"/>
                <a:gd name="connsiteY0" fmla="*/ 0 h 453082"/>
                <a:gd name="connsiteX1" fmla="*/ 486032 w 486032"/>
                <a:gd name="connsiteY1" fmla="*/ 453082 h 453082"/>
                <a:gd name="connsiteX2" fmla="*/ 486032 w 486032"/>
                <a:gd name="connsiteY2" fmla="*/ 453082 h 45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32" h="453082">
                  <a:moveTo>
                    <a:pt x="0" y="0"/>
                  </a:moveTo>
                  <a:lnTo>
                    <a:pt x="486032" y="453082"/>
                  </a:lnTo>
                  <a:lnTo>
                    <a:pt x="486032" y="453082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 rot="21369117">
              <a:off x="8228774" y="2724411"/>
              <a:ext cx="650789" cy="131805"/>
            </a:xfrm>
            <a:custGeom>
              <a:avLst/>
              <a:gdLst>
                <a:gd name="connsiteX0" fmla="*/ 0 w 897924"/>
                <a:gd name="connsiteY0" fmla="*/ 0 h 172995"/>
                <a:gd name="connsiteX1" fmla="*/ 642551 w 897924"/>
                <a:gd name="connsiteY1" fmla="*/ 131805 h 172995"/>
                <a:gd name="connsiteX2" fmla="*/ 897924 w 897924"/>
                <a:gd name="connsiteY2" fmla="*/ 172995 h 172995"/>
                <a:gd name="connsiteX3" fmla="*/ 897924 w 897924"/>
                <a:gd name="connsiteY3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924" h="172995">
                  <a:moveTo>
                    <a:pt x="0" y="0"/>
                  </a:moveTo>
                  <a:lnTo>
                    <a:pt x="642551" y="131805"/>
                  </a:lnTo>
                  <a:cubicBezTo>
                    <a:pt x="792205" y="160638"/>
                    <a:pt x="897924" y="172995"/>
                    <a:pt x="897924" y="172995"/>
                  </a:cubicBezTo>
                  <a:lnTo>
                    <a:pt x="897924" y="172995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3980031" y="4658012"/>
            <a:ext cx="46370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Contact </a:t>
            </a:r>
          </a:p>
          <a:p>
            <a:pPr algn="ctr"/>
            <a:r>
              <a:rPr lang="fr-FR" dirty="0" smtClean="0"/>
              <a:t>(peau lésée, muqueuse, plaie…)</a:t>
            </a:r>
          </a:p>
          <a:p>
            <a:pPr algn="ctr"/>
            <a:r>
              <a:rPr lang="fr-FR" sz="2400" dirty="0" smtClean="0"/>
              <a:t>Ingestion</a:t>
            </a:r>
          </a:p>
          <a:p>
            <a:pPr algn="ctr"/>
            <a:r>
              <a:rPr lang="fr-FR" sz="2400" dirty="0" smtClean="0"/>
              <a:t>Inhalation</a:t>
            </a:r>
          </a:p>
          <a:p>
            <a:pPr algn="ctr"/>
            <a:r>
              <a:rPr lang="fr-FR" sz="2400" dirty="0" smtClean="0"/>
              <a:t>Maladies vectorielles</a:t>
            </a:r>
          </a:p>
        </p:txBody>
      </p:sp>
      <p:pic>
        <p:nvPicPr>
          <p:cNvPr id="22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1722" y="1957313"/>
            <a:ext cx="3057014" cy="30570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307" y="1993430"/>
            <a:ext cx="2934751" cy="302089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356516" y="1389134"/>
            <a:ext cx="58785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Pasteurellose </a:t>
            </a:r>
            <a:r>
              <a:rPr lang="fr-FR" i="1" dirty="0"/>
              <a:t>(Pasteurella </a:t>
            </a:r>
            <a:r>
              <a:rPr lang="fr-FR" i="1" dirty="0" err="1"/>
              <a:t>multocida</a:t>
            </a:r>
            <a:r>
              <a:rPr lang="fr-FR" i="1" dirty="0" smtClean="0"/>
              <a:t>)</a:t>
            </a:r>
          </a:p>
          <a:p>
            <a:pPr algn="ctr"/>
            <a:r>
              <a:rPr lang="fr-FR" sz="2000" dirty="0" smtClean="0"/>
              <a:t>Maladie des griffes du chat </a:t>
            </a:r>
            <a:r>
              <a:rPr lang="fr-FR" i="1" dirty="0" smtClean="0"/>
              <a:t>(</a:t>
            </a:r>
            <a:r>
              <a:rPr lang="fr-FR" i="1" dirty="0" err="1" smtClean="0"/>
              <a:t>Bartonella</a:t>
            </a:r>
            <a:r>
              <a:rPr lang="fr-FR" i="1" dirty="0" smtClean="0"/>
              <a:t> </a:t>
            </a:r>
            <a:r>
              <a:rPr lang="fr-FR" i="1" dirty="0" err="1" smtClean="0"/>
              <a:t>henselae</a:t>
            </a:r>
            <a:r>
              <a:rPr lang="fr-FR" i="1" dirty="0" smtClean="0"/>
              <a:t>)</a:t>
            </a:r>
            <a:endParaRPr lang="fr-FR" dirty="0" smtClean="0"/>
          </a:p>
          <a:p>
            <a:pPr algn="ctr"/>
            <a:r>
              <a:rPr lang="fr-FR" sz="2000" i="1" dirty="0" err="1" smtClean="0"/>
              <a:t>Campylobacter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jejuni</a:t>
            </a:r>
            <a:r>
              <a:rPr lang="fr-FR" sz="2000" i="1" dirty="0" smtClean="0"/>
              <a:t>, </a:t>
            </a:r>
            <a:r>
              <a:rPr lang="fr-FR" sz="2000" dirty="0" err="1" smtClean="0"/>
              <a:t>Yersiniose</a:t>
            </a:r>
            <a:r>
              <a:rPr lang="fr-FR" sz="2000" dirty="0" smtClean="0"/>
              <a:t>, Salmonellose </a:t>
            </a:r>
            <a:r>
              <a:rPr lang="fr-FR" dirty="0" smtClean="0"/>
              <a:t>(</a:t>
            </a:r>
            <a:r>
              <a:rPr lang="fr-FR" i="1" dirty="0" err="1" smtClean="0"/>
              <a:t>Samonella</a:t>
            </a:r>
            <a:r>
              <a:rPr lang="fr-FR" i="1" dirty="0" smtClean="0"/>
              <a:t> </a:t>
            </a:r>
            <a:r>
              <a:rPr lang="fr-FR" i="1" dirty="0" err="1" smtClean="0"/>
              <a:t>enterica</a:t>
            </a:r>
            <a:r>
              <a:rPr lang="fr-FR" i="1" dirty="0" smtClean="0"/>
              <a:t>)</a:t>
            </a:r>
          </a:p>
          <a:p>
            <a:pPr algn="ctr"/>
            <a:r>
              <a:rPr lang="fr-FR" sz="2000" dirty="0" smtClean="0"/>
              <a:t>Toxoplasmose </a:t>
            </a:r>
          </a:p>
          <a:p>
            <a:pPr algn="ctr"/>
            <a:r>
              <a:rPr lang="fr-FR" sz="2000" dirty="0" smtClean="0"/>
              <a:t>Vers intestinaux</a:t>
            </a:r>
          </a:p>
          <a:p>
            <a:pPr algn="ctr"/>
            <a:r>
              <a:rPr lang="fr-FR" sz="2000" dirty="0"/>
              <a:t>Fièvre Q </a:t>
            </a:r>
            <a:r>
              <a:rPr lang="fr-FR" sz="2000" i="1" dirty="0"/>
              <a:t>(</a:t>
            </a:r>
            <a:r>
              <a:rPr lang="fr-FR" sz="2000" i="1" dirty="0" err="1"/>
              <a:t>Coxiella</a:t>
            </a:r>
            <a:r>
              <a:rPr lang="fr-FR" sz="2000" i="1" dirty="0"/>
              <a:t> </a:t>
            </a:r>
            <a:r>
              <a:rPr lang="fr-FR" sz="2000" i="1" dirty="0" err="1"/>
              <a:t>burnetii</a:t>
            </a:r>
            <a:r>
              <a:rPr lang="fr-FR" sz="2000" i="1" dirty="0" smtClean="0"/>
              <a:t>)</a:t>
            </a:r>
            <a:endParaRPr lang="fr-FR" sz="2000" dirty="0" smtClean="0"/>
          </a:p>
          <a:p>
            <a:pPr algn="ctr"/>
            <a:r>
              <a:rPr lang="fr-FR" sz="2000" dirty="0" smtClean="0"/>
              <a:t>Maladies transmises par les tiques : Lyme, rickettsioses…</a:t>
            </a:r>
          </a:p>
        </p:txBody>
      </p:sp>
    </p:spTree>
    <p:extLst>
      <p:ext uri="{BB962C8B-B14F-4D97-AF65-F5344CB8AC3E}">
        <p14:creationId xmlns:p14="http://schemas.microsoft.com/office/powerpoint/2010/main" val="17118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804555" y="1926905"/>
            <a:ext cx="4889474" cy="671371"/>
            <a:chOff x="3241272" y="1905397"/>
            <a:chExt cx="5638291" cy="9508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orme libre 5"/>
            <p:cNvSpPr/>
            <p:nvPr/>
          </p:nvSpPr>
          <p:spPr>
            <a:xfrm rot="21369117">
              <a:off x="3310714" y="1947366"/>
              <a:ext cx="5058032" cy="884168"/>
            </a:xfrm>
            <a:custGeom>
              <a:avLst/>
              <a:gdLst>
                <a:gd name="connsiteX0" fmla="*/ 0 w 5058032"/>
                <a:gd name="connsiteY0" fmla="*/ 661747 h 884168"/>
                <a:gd name="connsiteX1" fmla="*/ 2397211 w 5058032"/>
                <a:gd name="connsiteY1" fmla="*/ 2720 h 884168"/>
                <a:gd name="connsiteX2" fmla="*/ 5058032 w 5058032"/>
                <a:gd name="connsiteY2" fmla="*/ 884168 h 8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032" h="884168">
                  <a:moveTo>
                    <a:pt x="0" y="661747"/>
                  </a:moveTo>
                  <a:cubicBezTo>
                    <a:pt x="777103" y="313698"/>
                    <a:pt x="1554206" y="-34350"/>
                    <a:pt x="2397211" y="2720"/>
                  </a:cubicBezTo>
                  <a:cubicBezTo>
                    <a:pt x="3240216" y="39790"/>
                    <a:pt x="4149124" y="461979"/>
                    <a:pt x="5058032" y="8841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 rot="21369117">
              <a:off x="3254003" y="2189948"/>
              <a:ext cx="239224" cy="593125"/>
            </a:xfrm>
            <a:custGeom>
              <a:avLst/>
              <a:gdLst>
                <a:gd name="connsiteX0" fmla="*/ 41189 w 239224"/>
                <a:gd name="connsiteY0" fmla="*/ 593125 h 593125"/>
                <a:gd name="connsiteX1" fmla="*/ 238897 w 239224"/>
                <a:gd name="connsiteY1" fmla="*/ 189471 h 593125"/>
                <a:gd name="connsiteX2" fmla="*/ 0 w 239224"/>
                <a:gd name="connsiteY2" fmla="*/ 0 h 5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24" h="593125">
                  <a:moveTo>
                    <a:pt x="41189" y="593125"/>
                  </a:moveTo>
                  <a:cubicBezTo>
                    <a:pt x="143475" y="440725"/>
                    <a:pt x="245762" y="288325"/>
                    <a:pt x="238897" y="189471"/>
                  </a:cubicBezTo>
                  <a:cubicBezTo>
                    <a:pt x="232032" y="90617"/>
                    <a:pt x="116016" y="45308"/>
                    <a:pt x="0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 rot="21369117">
              <a:off x="3241272" y="1905397"/>
              <a:ext cx="2809103" cy="206332"/>
            </a:xfrm>
            <a:custGeom>
              <a:avLst/>
              <a:gdLst>
                <a:gd name="connsiteX0" fmla="*/ 0 w 2809103"/>
                <a:gd name="connsiteY0" fmla="*/ 206332 h 206332"/>
                <a:gd name="connsiteX1" fmla="*/ 1318054 w 2809103"/>
                <a:gd name="connsiteY1" fmla="*/ 386 h 206332"/>
                <a:gd name="connsiteX2" fmla="*/ 2809103 w 2809103"/>
                <a:gd name="connsiteY2" fmla="*/ 165143 h 20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9103" h="206332">
                  <a:moveTo>
                    <a:pt x="0" y="206332"/>
                  </a:moveTo>
                  <a:cubicBezTo>
                    <a:pt x="424935" y="106791"/>
                    <a:pt x="849870" y="7251"/>
                    <a:pt x="1318054" y="386"/>
                  </a:cubicBezTo>
                  <a:cubicBezTo>
                    <a:pt x="1786238" y="-6479"/>
                    <a:pt x="2297670" y="79332"/>
                    <a:pt x="2809103" y="16514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 rot="21369117">
              <a:off x="8221952" y="2399691"/>
              <a:ext cx="261455" cy="345989"/>
            </a:xfrm>
            <a:custGeom>
              <a:avLst/>
              <a:gdLst>
                <a:gd name="connsiteX0" fmla="*/ 156519 w 261455"/>
                <a:gd name="connsiteY0" fmla="*/ 0 h 345989"/>
                <a:gd name="connsiteX1" fmla="*/ 255373 w 261455"/>
                <a:gd name="connsiteY1" fmla="*/ 271848 h 345989"/>
                <a:gd name="connsiteX2" fmla="*/ 0 w 261455"/>
                <a:gd name="connsiteY2" fmla="*/ 345989 h 34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55" h="345989">
                  <a:moveTo>
                    <a:pt x="156519" y="0"/>
                  </a:moveTo>
                  <a:cubicBezTo>
                    <a:pt x="218989" y="107091"/>
                    <a:pt x="281459" y="214183"/>
                    <a:pt x="255373" y="271848"/>
                  </a:cubicBezTo>
                  <a:cubicBezTo>
                    <a:pt x="229287" y="329513"/>
                    <a:pt x="114643" y="337751"/>
                    <a:pt x="0" y="345989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 rot="21369117">
              <a:off x="8382012" y="2389749"/>
              <a:ext cx="486032" cy="453082"/>
            </a:xfrm>
            <a:custGeom>
              <a:avLst/>
              <a:gdLst>
                <a:gd name="connsiteX0" fmla="*/ 0 w 486032"/>
                <a:gd name="connsiteY0" fmla="*/ 0 h 453082"/>
                <a:gd name="connsiteX1" fmla="*/ 486032 w 486032"/>
                <a:gd name="connsiteY1" fmla="*/ 453082 h 453082"/>
                <a:gd name="connsiteX2" fmla="*/ 486032 w 486032"/>
                <a:gd name="connsiteY2" fmla="*/ 453082 h 45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32" h="453082">
                  <a:moveTo>
                    <a:pt x="0" y="0"/>
                  </a:moveTo>
                  <a:lnTo>
                    <a:pt x="486032" y="453082"/>
                  </a:lnTo>
                  <a:lnTo>
                    <a:pt x="486032" y="453082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 rot="21369117">
              <a:off x="8228774" y="2724411"/>
              <a:ext cx="650789" cy="131805"/>
            </a:xfrm>
            <a:custGeom>
              <a:avLst/>
              <a:gdLst>
                <a:gd name="connsiteX0" fmla="*/ 0 w 897924"/>
                <a:gd name="connsiteY0" fmla="*/ 0 h 172995"/>
                <a:gd name="connsiteX1" fmla="*/ 642551 w 897924"/>
                <a:gd name="connsiteY1" fmla="*/ 131805 h 172995"/>
                <a:gd name="connsiteX2" fmla="*/ 897924 w 897924"/>
                <a:gd name="connsiteY2" fmla="*/ 172995 h 172995"/>
                <a:gd name="connsiteX3" fmla="*/ 897924 w 897924"/>
                <a:gd name="connsiteY3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924" h="172995">
                  <a:moveTo>
                    <a:pt x="0" y="0"/>
                  </a:moveTo>
                  <a:lnTo>
                    <a:pt x="642551" y="131805"/>
                  </a:lnTo>
                  <a:cubicBezTo>
                    <a:pt x="792205" y="160638"/>
                    <a:pt x="897924" y="172995"/>
                    <a:pt x="897924" y="172995"/>
                  </a:cubicBezTo>
                  <a:lnTo>
                    <a:pt x="897924" y="172995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3703075" y="1927395"/>
            <a:ext cx="463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Contact </a:t>
            </a:r>
          </a:p>
          <a:p>
            <a:pPr algn="ctr"/>
            <a:r>
              <a:rPr lang="fr-FR" sz="2400" dirty="0" smtClean="0"/>
              <a:t>Ingestion</a:t>
            </a:r>
          </a:p>
          <a:p>
            <a:pPr algn="ctr"/>
            <a:r>
              <a:rPr lang="fr-FR" sz="2400" dirty="0" smtClean="0"/>
              <a:t>Inhalation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27111" y="4259766"/>
            <a:ext cx="3661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Bactérie </a:t>
            </a:r>
            <a:r>
              <a:rPr lang="fr-FR" sz="2400" dirty="0" err="1" smtClean="0"/>
              <a:t>multirésistante</a:t>
            </a:r>
            <a:endParaRPr lang="fr-FR" sz="2400" dirty="0" smtClean="0"/>
          </a:p>
          <a:p>
            <a:pPr algn="ctr"/>
            <a:r>
              <a:rPr lang="fr-FR" sz="2400" i="1" dirty="0" err="1" smtClean="0"/>
              <a:t>Clostridioïdes</a:t>
            </a:r>
            <a:r>
              <a:rPr lang="fr-FR" sz="2400" i="1" dirty="0" smtClean="0"/>
              <a:t> difficile</a:t>
            </a:r>
          </a:p>
          <a:p>
            <a:pPr algn="ctr"/>
            <a:r>
              <a:rPr lang="fr-FR" sz="2400" dirty="0" smtClean="0"/>
              <a:t>Tuberculose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pic>
        <p:nvPicPr>
          <p:cNvPr id="1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1722" y="1957313"/>
            <a:ext cx="3057014" cy="30570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307" y="1993430"/>
            <a:ext cx="2934751" cy="3020897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219600" y="374400"/>
            <a:ext cx="11821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smtClean="0"/>
              <a:t>Modes de transmission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3733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3804555" y="1926905"/>
            <a:ext cx="4889474" cy="671371"/>
            <a:chOff x="3241272" y="1905397"/>
            <a:chExt cx="5638291" cy="9508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Forme libre 12"/>
            <p:cNvSpPr/>
            <p:nvPr/>
          </p:nvSpPr>
          <p:spPr>
            <a:xfrm rot="21369117">
              <a:off x="3310714" y="1947366"/>
              <a:ext cx="5058032" cy="884168"/>
            </a:xfrm>
            <a:custGeom>
              <a:avLst/>
              <a:gdLst>
                <a:gd name="connsiteX0" fmla="*/ 0 w 5058032"/>
                <a:gd name="connsiteY0" fmla="*/ 661747 h 884168"/>
                <a:gd name="connsiteX1" fmla="*/ 2397211 w 5058032"/>
                <a:gd name="connsiteY1" fmla="*/ 2720 h 884168"/>
                <a:gd name="connsiteX2" fmla="*/ 5058032 w 5058032"/>
                <a:gd name="connsiteY2" fmla="*/ 884168 h 8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032" h="884168">
                  <a:moveTo>
                    <a:pt x="0" y="661747"/>
                  </a:moveTo>
                  <a:cubicBezTo>
                    <a:pt x="777103" y="313698"/>
                    <a:pt x="1554206" y="-34350"/>
                    <a:pt x="2397211" y="2720"/>
                  </a:cubicBezTo>
                  <a:cubicBezTo>
                    <a:pt x="3240216" y="39790"/>
                    <a:pt x="4149124" y="461979"/>
                    <a:pt x="5058032" y="8841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 rot="21369117">
              <a:off x="3254003" y="2189948"/>
              <a:ext cx="239224" cy="593125"/>
            </a:xfrm>
            <a:custGeom>
              <a:avLst/>
              <a:gdLst>
                <a:gd name="connsiteX0" fmla="*/ 41189 w 239224"/>
                <a:gd name="connsiteY0" fmla="*/ 593125 h 593125"/>
                <a:gd name="connsiteX1" fmla="*/ 238897 w 239224"/>
                <a:gd name="connsiteY1" fmla="*/ 189471 h 593125"/>
                <a:gd name="connsiteX2" fmla="*/ 0 w 239224"/>
                <a:gd name="connsiteY2" fmla="*/ 0 h 5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24" h="593125">
                  <a:moveTo>
                    <a:pt x="41189" y="593125"/>
                  </a:moveTo>
                  <a:cubicBezTo>
                    <a:pt x="143475" y="440725"/>
                    <a:pt x="245762" y="288325"/>
                    <a:pt x="238897" y="189471"/>
                  </a:cubicBezTo>
                  <a:cubicBezTo>
                    <a:pt x="232032" y="90617"/>
                    <a:pt x="116016" y="45308"/>
                    <a:pt x="0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 rot="21369117">
              <a:off x="3241272" y="1905397"/>
              <a:ext cx="2809103" cy="206332"/>
            </a:xfrm>
            <a:custGeom>
              <a:avLst/>
              <a:gdLst>
                <a:gd name="connsiteX0" fmla="*/ 0 w 2809103"/>
                <a:gd name="connsiteY0" fmla="*/ 206332 h 206332"/>
                <a:gd name="connsiteX1" fmla="*/ 1318054 w 2809103"/>
                <a:gd name="connsiteY1" fmla="*/ 386 h 206332"/>
                <a:gd name="connsiteX2" fmla="*/ 2809103 w 2809103"/>
                <a:gd name="connsiteY2" fmla="*/ 165143 h 20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9103" h="206332">
                  <a:moveTo>
                    <a:pt x="0" y="206332"/>
                  </a:moveTo>
                  <a:cubicBezTo>
                    <a:pt x="424935" y="106791"/>
                    <a:pt x="849870" y="7251"/>
                    <a:pt x="1318054" y="386"/>
                  </a:cubicBezTo>
                  <a:cubicBezTo>
                    <a:pt x="1786238" y="-6479"/>
                    <a:pt x="2297670" y="79332"/>
                    <a:pt x="2809103" y="16514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rot="21369117">
              <a:off x="8221952" y="2399691"/>
              <a:ext cx="261455" cy="345989"/>
            </a:xfrm>
            <a:custGeom>
              <a:avLst/>
              <a:gdLst>
                <a:gd name="connsiteX0" fmla="*/ 156519 w 261455"/>
                <a:gd name="connsiteY0" fmla="*/ 0 h 345989"/>
                <a:gd name="connsiteX1" fmla="*/ 255373 w 261455"/>
                <a:gd name="connsiteY1" fmla="*/ 271848 h 345989"/>
                <a:gd name="connsiteX2" fmla="*/ 0 w 261455"/>
                <a:gd name="connsiteY2" fmla="*/ 345989 h 34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55" h="345989">
                  <a:moveTo>
                    <a:pt x="156519" y="0"/>
                  </a:moveTo>
                  <a:cubicBezTo>
                    <a:pt x="218989" y="107091"/>
                    <a:pt x="281459" y="214183"/>
                    <a:pt x="255373" y="271848"/>
                  </a:cubicBezTo>
                  <a:cubicBezTo>
                    <a:pt x="229287" y="329513"/>
                    <a:pt x="114643" y="337751"/>
                    <a:pt x="0" y="345989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 rot="21369117">
              <a:off x="8382012" y="2389749"/>
              <a:ext cx="486032" cy="453082"/>
            </a:xfrm>
            <a:custGeom>
              <a:avLst/>
              <a:gdLst>
                <a:gd name="connsiteX0" fmla="*/ 0 w 486032"/>
                <a:gd name="connsiteY0" fmla="*/ 0 h 453082"/>
                <a:gd name="connsiteX1" fmla="*/ 486032 w 486032"/>
                <a:gd name="connsiteY1" fmla="*/ 453082 h 453082"/>
                <a:gd name="connsiteX2" fmla="*/ 486032 w 486032"/>
                <a:gd name="connsiteY2" fmla="*/ 453082 h 45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32" h="453082">
                  <a:moveTo>
                    <a:pt x="0" y="0"/>
                  </a:moveTo>
                  <a:lnTo>
                    <a:pt x="486032" y="453082"/>
                  </a:lnTo>
                  <a:lnTo>
                    <a:pt x="486032" y="453082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rot="21369117">
              <a:off x="8228774" y="2724411"/>
              <a:ext cx="650789" cy="131805"/>
            </a:xfrm>
            <a:custGeom>
              <a:avLst/>
              <a:gdLst>
                <a:gd name="connsiteX0" fmla="*/ 0 w 897924"/>
                <a:gd name="connsiteY0" fmla="*/ 0 h 172995"/>
                <a:gd name="connsiteX1" fmla="*/ 642551 w 897924"/>
                <a:gd name="connsiteY1" fmla="*/ 131805 h 172995"/>
                <a:gd name="connsiteX2" fmla="*/ 897924 w 897924"/>
                <a:gd name="connsiteY2" fmla="*/ 172995 h 172995"/>
                <a:gd name="connsiteX3" fmla="*/ 897924 w 897924"/>
                <a:gd name="connsiteY3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924" h="172995">
                  <a:moveTo>
                    <a:pt x="0" y="0"/>
                  </a:moveTo>
                  <a:lnTo>
                    <a:pt x="642551" y="131805"/>
                  </a:lnTo>
                  <a:cubicBezTo>
                    <a:pt x="792205" y="160638"/>
                    <a:pt x="897924" y="172995"/>
                    <a:pt x="897924" y="172995"/>
                  </a:cubicBezTo>
                  <a:lnTo>
                    <a:pt x="897924" y="172995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Égal 29"/>
          <p:cNvSpPr/>
          <p:nvPr/>
        </p:nvSpPr>
        <p:spPr>
          <a:xfrm rot="5942575">
            <a:off x="6050459" y="1768781"/>
            <a:ext cx="544144" cy="488592"/>
          </a:xfrm>
          <a:prstGeom prst="mathEqual">
            <a:avLst>
              <a:gd name="adj1" fmla="val 10032"/>
              <a:gd name="adj2" fmla="val 838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Égal 35"/>
          <p:cNvSpPr/>
          <p:nvPr/>
        </p:nvSpPr>
        <p:spPr>
          <a:xfrm rot="7041828" flipH="1" flipV="1">
            <a:off x="5412677" y="4323909"/>
            <a:ext cx="544144" cy="488592"/>
          </a:xfrm>
          <a:prstGeom prst="mathEqual">
            <a:avLst>
              <a:gd name="adj1" fmla="val 10032"/>
              <a:gd name="adj2" fmla="val 83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 rot="10800000">
            <a:off x="3780647" y="4025698"/>
            <a:ext cx="4889474" cy="671371"/>
            <a:chOff x="3241272" y="1905397"/>
            <a:chExt cx="5638291" cy="9508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orme libre 40"/>
            <p:cNvSpPr/>
            <p:nvPr/>
          </p:nvSpPr>
          <p:spPr>
            <a:xfrm rot="21369117">
              <a:off x="3310714" y="1947366"/>
              <a:ext cx="5058032" cy="884168"/>
            </a:xfrm>
            <a:custGeom>
              <a:avLst/>
              <a:gdLst>
                <a:gd name="connsiteX0" fmla="*/ 0 w 5058032"/>
                <a:gd name="connsiteY0" fmla="*/ 661747 h 884168"/>
                <a:gd name="connsiteX1" fmla="*/ 2397211 w 5058032"/>
                <a:gd name="connsiteY1" fmla="*/ 2720 h 884168"/>
                <a:gd name="connsiteX2" fmla="*/ 5058032 w 5058032"/>
                <a:gd name="connsiteY2" fmla="*/ 884168 h 8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032" h="884168">
                  <a:moveTo>
                    <a:pt x="0" y="661747"/>
                  </a:moveTo>
                  <a:cubicBezTo>
                    <a:pt x="777103" y="313698"/>
                    <a:pt x="1554206" y="-34350"/>
                    <a:pt x="2397211" y="2720"/>
                  </a:cubicBezTo>
                  <a:cubicBezTo>
                    <a:pt x="3240216" y="39790"/>
                    <a:pt x="4149124" y="461979"/>
                    <a:pt x="5058032" y="8841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orme libre 41"/>
            <p:cNvSpPr/>
            <p:nvPr/>
          </p:nvSpPr>
          <p:spPr>
            <a:xfrm rot="21369117">
              <a:off x="3254003" y="2189948"/>
              <a:ext cx="239224" cy="593125"/>
            </a:xfrm>
            <a:custGeom>
              <a:avLst/>
              <a:gdLst>
                <a:gd name="connsiteX0" fmla="*/ 41189 w 239224"/>
                <a:gd name="connsiteY0" fmla="*/ 593125 h 593125"/>
                <a:gd name="connsiteX1" fmla="*/ 238897 w 239224"/>
                <a:gd name="connsiteY1" fmla="*/ 189471 h 593125"/>
                <a:gd name="connsiteX2" fmla="*/ 0 w 239224"/>
                <a:gd name="connsiteY2" fmla="*/ 0 h 5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24" h="593125">
                  <a:moveTo>
                    <a:pt x="41189" y="593125"/>
                  </a:moveTo>
                  <a:cubicBezTo>
                    <a:pt x="143475" y="440725"/>
                    <a:pt x="245762" y="288325"/>
                    <a:pt x="238897" y="189471"/>
                  </a:cubicBezTo>
                  <a:cubicBezTo>
                    <a:pt x="232032" y="90617"/>
                    <a:pt x="116016" y="45308"/>
                    <a:pt x="0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 42"/>
            <p:cNvSpPr/>
            <p:nvPr/>
          </p:nvSpPr>
          <p:spPr>
            <a:xfrm rot="21369117">
              <a:off x="3241272" y="1905397"/>
              <a:ext cx="2809103" cy="206332"/>
            </a:xfrm>
            <a:custGeom>
              <a:avLst/>
              <a:gdLst>
                <a:gd name="connsiteX0" fmla="*/ 0 w 2809103"/>
                <a:gd name="connsiteY0" fmla="*/ 206332 h 206332"/>
                <a:gd name="connsiteX1" fmla="*/ 1318054 w 2809103"/>
                <a:gd name="connsiteY1" fmla="*/ 386 h 206332"/>
                <a:gd name="connsiteX2" fmla="*/ 2809103 w 2809103"/>
                <a:gd name="connsiteY2" fmla="*/ 165143 h 20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9103" h="206332">
                  <a:moveTo>
                    <a:pt x="0" y="206332"/>
                  </a:moveTo>
                  <a:cubicBezTo>
                    <a:pt x="424935" y="106791"/>
                    <a:pt x="849870" y="7251"/>
                    <a:pt x="1318054" y="386"/>
                  </a:cubicBezTo>
                  <a:cubicBezTo>
                    <a:pt x="1786238" y="-6479"/>
                    <a:pt x="2297670" y="79332"/>
                    <a:pt x="2809103" y="16514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rot="21369117">
              <a:off x="8221952" y="2399691"/>
              <a:ext cx="261455" cy="345989"/>
            </a:xfrm>
            <a:custGeom>
              <a:avLst/>
              <a:gdLst>
                <a:gd name="connsiteX0" fmla="*/ 156519 w 261455"/>
                <a:gd name="connsiteY0" fmla="*/ 0 h 345989"/>
                <a:gd name="connsiteX1" fmla="*/ 255373 w 261455"/>
                <a:gd name="connsiteY1" fmla="*/ 271848 h 345989"/>
                <a:gd name="connsiteX2" fmla="*/ 0 w 261455"/>
                <a:gd name="connsiteY2" fmla="*/ 345989 h 34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55" h="345989">
                  <a:moveTo>
                    <a:pt x="156519" y="0"/>
                  </a:moveTo>
                  <a:cubicBezTo>
                    <a:pt x="218989" y="107091"/>
                    <a:pt x="281459" y="214183"/>
                    <a:pt x="255373" y="271848"/>
                  </a:cubicBezTo>
                  <a:cubicBezTo>
                    <a:pt x="229287" y="329513"/>
                    <a:pt x="114643" y="337751"/>
                    <a:pt x="0" y="345989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 rot="21369117">
              <a:off x="8382012" y="2389749"/>
              <a:ext cx="486032" cy="453082"/>
            </a:xfrm>
            <a:custGeom>
              <a:avLst/>
              <a:gdLst>
                <a:gd name="connsiteX0" fmla="*/ 0 w 486032"/>
                <a:gd name="connsiteY0" fmla="*/ 0 h 453082"/>
                <a:gd name="connsiteX1" fmla="*/ 486032 w 486032"/>
                <a:gd name="connsiteY1" fmla="*/ 453082 h 453082"/>
                <a:gd name="connsiteX2" fmla="*/ 486032 w 486032"/>
                <a:gd name="connsiteY2" fmla="*/ 453082 h 45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32" h="453082">
                  <a:moveTo>
                    <a:pt x="0" y="0"/>
                  </a:moveTo>
                  <a:lnTo>
                    <a:pt x="486032" y="453082"/>
                  </a:lnTo>
                  <a:lnTo>
                    <a:pt x="486032" y="453082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 rot="21369117">
              <a:off x="8228774" y="2724411"/>
              <a:ext cx="650789" cy="131805"/>
            </a:xfrm>
            <a:custGeom>
              <a:avLst/>
              <a:gdLst>
                <a:gd name="connsiteX0" fmla="*/ 0 w 897924"/>
                <a:gd name="connsiteY0" fmla="*/ 0 h 172995"/>
                <a:gd name="connsiteX1" fmla="*/ 642551 w 897924"/>
                <a:gd name="connsiteY1" fmla="*/ 131805 h 172995"/>
                <a:gd name="connsiteX2" fmla="*/ 897924 w 897924"/>
                <a:gd name="connsiteY2" fmla="*/ 172995 h 172995"/>
                <a:gd name="connsiteX3" fmla="*/ 897924 w 897924"/>
                <a:gd name="connsiteY3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924" h="172995">
                  <a:moveTo>
                    <a:pt x="0" y="0"/>
                  </a:moveTo>
                  <a:lnTo>
                    <a:pt x="642551" y="131805"/>
                  </a:lnTo>
                  <a:cubicBezTo>
                    <a:pt x="792205" y="160638"/>
                    <a:pt x="897924" y="172995"/>
                    <a:pt x="897924" y="172995"/>
                  </a:cubicBezTo>
                  <a:lnTo>
                    <a:pt x="897924" y="172995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/>
          <a:srcRect l="1" t="14782" r="-445" b="12662"/>
          <a:stretch/>
        </p:blipFill>
        <p:spPr>
          <a:xfrm>
            <a:off x="3933638" y="2169776"/>
            <a:ext cx="4625162" cy="221157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48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1722" y="1957313"/>
            <a:ext cx="3057014" cy="305701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307" y="1993430"/>
            <a:ext cx="2934751" cy="30208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3613" y="24324"/>
            <a:ext cx="2569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Choix de l’animal</a:t>
            </a:r>
          </a:p>
          <a:p>
            <a:pPr algn="r"/>
            <a:r>
              <a:rPr lang="fr-FR" dirty="0" smtClean="0"/>
              <a:t>Éducation</a:t>
            </a:r>
          </a:p>
          <a:p>
            <a:pPr algn="r"/>
            <a:r>
              <a:rPr lang="fr-FR" dirty="0" smtClean="0"/>
              <a:t>Suivi vétérinaire</a:t>
            </a:r>
          </a:p>
          <a:p>
            <a:pPr algn="r"/>
            <a:r>
              <a:rPr lang="fr-FR" dirty="0" smtClean="0"/>
              <a:t>Vaccination</a:t>
            </a:r>
          </a:p>
          <a:p>
            <a:pPr algn="r"/>
            <a:r>
              <a:rPr lang="fr-FR" dirty="0" smtClean="0"/>
              <a:t>Traitement préventif</a:t>
            </a:r>
          </a:p>
          <a:p>
            <a:pPr algn="r"/>
            <a:r>
              <a:rPr lang="fr-FR" dirty="0" smtClean="0"/>
              <a:t>Soins</a:t>
            </a:r>
          </a:p>
          <a:p>
            <a:pPr algn="r"/>
            <a:r>
              <a:rPr lang="fr-FR" dirty="0" smtClean="0"/>
              <a:t>Surveillance alimentation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007" y="5400590"/>
            <a:ext cx="405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Accord du bénéficiaire</a:t>
            </a:r>
          </a:p>
          <a:p>
            <a:r>
              <a:rPr lang="fr-FR" dirty="0" smtClean="0"/>
              <a:t>Accord médical</a:t>
            </a:r>
          </a:p>
          <a:p>
            <a:r>
              <a:rPr lang="fr-FR" dirty="0" smtClean="0"/>
              <a:t>Recherche de contre indication</a:t>
            </a:r>
          </a:p>
          <a:p>
            <a:r>
              <a:rPr lang="fr-FR" dirty="0" smtClean="0"/>
              <a:t>Évaluer les effets de la présence animale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1032" y="5472860"/>
            <a:ext cx="453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Surveillance du comportement</a:t>
            </a:r>
          </a:p>
          <a:p>
            <a:r>
              <a:rPr lang="fr-FR" dirty="0" smtClean="0"/>
              <a:t>Hygiène avant la séance</a:t>
            </a:r>
          </a:p>
          <a:p>
            <a:r>
              <a:rPr lang="fr-FR" dirty="0" smtClean="0"/>
              <a:t>Espaces dédiés alimentation / déjections</a:t>
            </a:r>
          </a:p>
          <a:p>
            <a:r>
              <a:rPr lang="fr-FR" dirty="0" smtClean="0"/>
              <a:t>Identifier les critères de retrait de l’animal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643851" y="251004"/>
            <a:ext cx="453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Hygiène des mains avant  après</a:t>
            </a:r>
          </a:p>
          <a:p>
            <a:pPr algn="r"/>
            <a:r>
              <a:rPr lang="fr-FR" dirty="0" smtClean="0"/>
              <a:t>État psychique compatible avec une séance</a:t>
            </a:r>
          </a:p>
          <a:p>
            <a:pPr algn="r"/>
            <a:r>
              <a:rPr lang="fr-FR" dirty="0" smtClean="0"/>
              <a:t>Protection cutanée si risque</a:t>
            </a:r>
          </a:p>
          <a:p>
            <a:pPr algn="r"/>
            <a:r>
              <a:rPr lang="fr-FR" dirty="0" smtClean="0"/>
              <a:t>Environnement adapté </a:t>
            </a:r>
            <a:endParaRPr lang="fr-FR" dirty="0"/>
          </a:p>
        </p:txBody>
      </p:sp>
      <p:grpSp>
        <p:nvGrpSpPr>
          <p:cNvPr id="69" name="Groupe 68"/>
          <p:cNvGrpSpPr/>
          <p:nvPr/>
        </p:nvGrpSpPr>
        <p:grpSpPr>
          <a:xfrm rot="1010695">
            <a:off x="10460829" y="739169"/>
            <a:ext cx="1287701" cy="1687727"/>
            <a:chOff x="2776654" y="735980"/>
            <a:chExt cx="1512243" cy="1509668"/>
          </a:xfrm>
        </p:grpSpPr>
        <p:sp>
          <p:nvSpPr>
            <p:cNvPr id="70" name="Forme libre 69"/>
            <p:cNvSpPr/>
            <p:nvPr/>
          </p:nvSpPr>
          <p:spPr>
            <a:xfrm>
              <a:off x="2776654" y="735980"/>
              <a:ext cx="1358543" cy="1148576"/>
            </a:xfrm>
            <a:custGeom>
              <a:avLst/>
              <a:gdLst>
                <a:gd name="connsiteX0" fmla="*/ 0 w 1358543"/>
                <a:gd name="connsiteY0" fmla="*/ 0 h 1148576"/>
                <a:gd name="connsiteX1" fmla="*/ 1349297 w 1358543"/>
                <a:gd name="connsiteY1" fmla="*/ 334537 h 1148576"/>
                <a:gd name="connsiteX2" fmla="*/ 624468 w 1358543"/>
                <a:gd name="connsiteY2" fmla="*/ 591015 h 1148576"/>
                <a:gd name="connsiteX3" fmla="*/ 1226634 w 1358543"/>
                <a:gd name="connsiteY3" fmla="*/ 903249 h 1148576"/>
                <a:gd name="connsiteX4" fmla="*/ 1326995 w 1358543"/>
                <a:gd name="connsiteY4" fmla="*/ 1148576 h 1148576"/>
                <a:gd name="connsiteX5" fmla="*/ 1326995 w 1358543"/>
                <a:gd name="connsiteY5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543" h="1148576">
                  <a:moveTo>
                    <a:pt x="0" y="0"/>
                  </a:moveTo>
                  <a:cubicBezTo>
                    <a:pt x="622609" y="118017"/>
                    <a:pt x="1245219" y="236035"/>
                    <a:pt x="1349297" y="334537"/>
                  </a:cubicBezTo>
                  <a:cubicBezTo>
                    <a:pt x="1453375" y="433039"/>
                    <a:pt x="644912" y="496230"/>
                    <a:pt x="624468" y="591015"/>
                  </a:cubicBezTo>
                  <a:cubicBezTo>
                    <a:pt x="604024" y="685800"/>
                    <a:pt x="1109546" y="810322"/>
                    <a:pt x="1226634" y="903249"/>
                  </a:cubicBezTo>
                  <a:cubicBezTo>
                    <a:pt x="1343722" y="996176"/>
                    <a:pt x="1326995" y="1148576"/>
                    <a:pt x="1326995" y="1148576"/>
                  </a:cubicBezTo>
                  <a:lnTo>
                    <a:pt x="1326995" y="1148576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grpSp>
          <p:nvGrpSpPr>
            <p:cNvPr id="71" name="Groupe 70"/>
            <p:cNvGrpSpPr/>
            <p:nvPr/>
          </p:nvGrpSpPr>
          <p:grpSpPr>
            <a:xfrm rot="4646878">
              <a:off x="3876581" y="1833332"/>
              <a:ext cx="517231" cy="307401"/>
              <a:chOff x="7319908" y="1141050"/>
              <a:chExt cx="657611" cy="466467"/>
            </a:xfrm>
          </p:grpSpPr>
          <p:sp>
            <p:nvSpPr>
              <p:cNvPr id="72" name="Forme libre 71"/>
              <p:cNvSpPr/>
              <p:nvPr/>
            </p:nvSpPr>
            <p:spPr>
              <a:xfrm rot="21369117">
                <a:off x="7319908" y="1150992"/>
                <a:ext cx="261455" cy="345989"/>
              </a:xfrm>
              <a:custGeom>
                <a:avLst/>
                <a:gdLst>
                  <a:gd name="connsiteX0" fmla="*/ 156519 w 261455"/>
                  <a:gd name="connsiteY0" fmla="*/ 0 h 345989"/>
                  <a:gd name="connsiteX1" fmla="*/ 255373 w 261455"/>
                  <a:gd name="connsiteY1" fmla="*/ 271848 h 345989"/>
                  <a:gd name="connsiteX2" fmla="*/ 0 w 261455"/>
                  <a:gd name="connsiteY2" fmla="*/ 345989 h 3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55" h="345989">
                    <a:moveTo>
                      <a:pt x="156519" y="0"/>
                    </a:moveTo>
                    <a:cubicBezTo>
                      <a:pt x="218989" y="107091"/>
                      <a:pt x="281459" y="214183"/>
                      <a:pt x="255373" y="271848"/>
                    </a:cubicBezTo>
                    <a:cubicBezTo>
                      <a:pt x="229287" y="329513"/>
                      <a:pt x="114643" y="337751"/>
                      <a:pt x="0" y="34598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orme libre 72"/>
              <p:cNvSpPr/>
              <p:nvPr/>
            </p:nvSpPr>
            <p:spPr>
              <a:xfrm rot="21369117">
                <a:off x="7479968" y="1141050"/>
                <a:ext cx="486032" cy="453082"/>
              </a:xfrm>
              <a:custGeom>
                <a:avLst/>
                <a:gdLst>
                  <a:gd name="connsiteX0" fmla="*/ 0 w 486032"/>
                  <a:gd name="connsiteY0" fmla="*/ 0 h 453082"/>
                  <a:gd name="connsiteX1" fmla="*/ 486032 w 486032"/>
                  <a:gd name="connsiteY1" fmla="*/ 453082 h 453082"/>
                  <a:gd name="connsiteX2" fmla="*/ 486032 w 486032"/>
                  <a:gd name="connsiteY2" fmla="*/ 453082 h 45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032" h="453082">
                    <a:moveTo>
                      <a:pt x="0" y="0"/>
                    </a:moveTo>
                    <a:lnTo>
                      <a:pt x="486032" y="453082"/>
                    </a:lnTo>
                    <a:lnTo>
                      <a:pt x="486032" y="45308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Forme libre 73"/>
              <p:cNvSpPr/>
              <p:nvPr/>
            </p:nvSpPr>
            <p:spPr>
              <a:xfrm rot="21369117">
                <a:off x="7326730" y="1475712"/>
                <a:ext cx="650789" cy="131805"/>
              </a:xfrm>
              <a:custGeom>
                <a:avLst/>
                <a:gdLst>
                  <a:gd name="connsiteX0" fmla="*/ 0 w 897924"/>
                  <a:gd name="connsiteY0" fmla="*/ 0 h 172995"/>
                  <a:gd name="connsiteX1" fmla="*/ 642551 w 897924"/>
                  <a:gd name="connsiteY1" fmla="*/ 131805 h 172995"/>
                  <a:gd name="connsiteX2" fmla="*/ 897924 w 897924"/>
                  <a:gd name="connsiteY2" fmla="*/ 172995 h 172995"/>
                  <a:gd name="connsiteX3" fmla="*/ 897924 w 897924"/>
                  <a:gd name="connsiteY3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924" h="172995">
                    <a:moveTo>
                      <a:pt x="0" y="0"/>
                    </a:moveTo>
                    <a:lnTo>
                      <a:pt x="642551" y="131805"/>
                    </a:lnTo>
                    <a:cubicBezTo>
                      <a:pt x="792205" y="160638"/>
                      <a:pt x="897924" y="172995"/>
                      <a:pt x="897924" y="172995"/>
                    </a:cubicBezTo>
                    <a:lnTo>
                      <a:pt x="897924" y="17299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5" name="Groupe 74"/>
          <p:cNvGrpSpPr/>
          <p:nvPr/>
        </p:nvGrpSpPr>
        <p:grpSpPr>
          <a:xfrm>
            <a:off x="5104910" y="499182"/>
            <a:ext cx="1512243" cy="1237134"/>
            <a:chOff x="2776654" y="735980"/>
            <a:chExt cx="1512243" cy="1509668"/>
          </a:xfrm>
        </p:grpSpPr>
        <p:sp>
          <p:nvSpPr>
            <p:cNvPr id="76" name="Forme libre 75"/>
            <p:cNvSpPr/>
            <p:nvPr/>
          </p:nvSpPr>
          <p:spPr>
            <a:xfrm>
              <a:off x="2776654" y="735980"/>
              <a:ext cx="1358543" cy="1148576"/>
            </a:xfrm>
            <a:custGeom>
              <a:avLst/>
              <a:gdLst>
                <a:gd name="connsiteX0" fmla="*/ 0 w 1358543"/>
                <a:gd name="connsiteY0" fmla="*/ 0 h 1148576"/>
                <a:gd name="connsiteX1" fmla="*/ 1349297 w 1358543"/>
                <a:gd name="connsiteY1" fmla="*/ 334537 h 1148576"/>
                <a:gd name="connsiteX2" fmla="*/ 624468 w 1358543"/>
                <a:gd name="connsiteY2" fmla="*/ 591015 h 1148576"/>
                <a:gd name="connsiteX3" fmla="*/ 1226634 w 1358543"/>
                <a:gd name="connsiteY3" fmla="*/ 903249 h 1148576"/>
                <a:gd name="connsiteX4" fmla="*/ 1326995 w 1358543"/>
                <a:gd name="connsiteY4" fmla="*/ 1148576 h 1148576"/>
                <a:gd name="connsiteX5" fmla="*/ 1326995 w 1358543"/>
                <a:gd name="connsiteY5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543" h="1148576">
                  <a:moveTo>
                    <a:pt x="0" y="0"/>
                  </a:moveTo>
                  <a:cubicBezTo>
                    <a:pt x="622609" y="118017"/>
                    <a:pt x="1245219" y="236035"/>
                    <a:pt x="1349297" y="334537"/>
                  </a:cubicBezTo>
                  <a:cubicBezTo>
                    <a:pt x="1453375" y="433039"/>
                    <a:pt x="644912" y="496230"/>
                    <a:pt x="624468" y="591015"/>
                  </a:cubicBezTo>
                  <a:cubicBezTo>
                    <a:pt x="604024" y="685800"/>
                    <a:pt x="1109546" y="810322"/>
                    <a:pt x="1226634" y="903249"/>
                  </a:cubicBezTo>
                  <a:cubicBezTo>
                    <a:pt x="1343722" y="996176"/>
                    <a:pt x="1326995" y="1148576"/>
                    <a:pt x="1326995" y="1148576"/>
                  </a:cubicBezTo>
                  <a:lnTo>
                    <a:pt x="1326995" y="114857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grpSp>
          <p:nvGrpSpPr>
            <p:cNvPr id="77" name="Groupe 76"/>
            <p:cNvGrpSpPr/>
            <p:nvPr/>
          </p:nvGrpSpPr>
          <p:grpSpPr>
            <a:xfrm rot="4646878">
              <a:off x="3876581" y="1833332"/>
              <a:ext cx="517231" cy="307401"/>
              <a:chOff x="7319908" y="1141050"/>
              <a:chExt cx="657611" cy="466467"/>
            </a:xfrm>
          </p:grpSpPr>
          <p:sp>
            <p:nvSpPr>
              <p:cNvPr id="78" name="Forme libre 77"/>
              <p:cNvSpPr/>
              <p:nvPr/>
            </p:nvSpPr>
            <p:spPr>
              <a:xfrm rot="21369117">
                <a:off x="7319908" y="1150992"/>
                <a:ext cx="261455" cy="345989"/>
              </a:xfrm>
              <a:custGeom>
                <a:avLst/>
                <a:gdLst>
                  <a:gd name="connsiteX0" fmla="*/ 156519 w 261455"/>
                  <a:gd name="connsiteY0" fmla="*/ 0 h 345989"/>
                  <a:gd name="connsiteX1" fmla="*/ 255373 w 261455"/>
                  <a:gd name="connsiteY1" fmla="*/ 271848 h 345989"/>
                  <a:gd name="connsiteX2" fmla="*/ 0 w 261455"/>
                  <a:gd name="connsiteY2" fmla="*/ 345989 h 3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55" h="345989">
                    <a:moveTo>
                      <a:pt x="156519" y="0"/>
                    </a:moveTo>
                    <a:cubicBezTo>
                      <a:pt x="218989" y="107091"/>
                      <a:pt x="281459" y="214183"/>
                      <a:pt x="255373" y="271848"/>
                    </a:cubicBezTo>
                    <a:cubicBezTo>
                      <a:pt x="229287" y="329513"/>
                      <a:pt x="114643" y="337751"/>
                      <a:pt x="0" y="34598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Forme libre 78"/>
              <p:cNvSpPr/>
              <p:nvPr/>
            </p:nvSpPr>
            <p:spPr>
              <a:xfrm rot="21369117">
                <a:off x="7479968" y="1141050"/>
                <a:ext cx="486032" cy="453082"/>
              </a:xfrm>
              <a:custGeom>
                <a:avLst/>
                <a:gdLst>
                  <a:gd name="connsiteX0" fmla="*/ 0 w 486032"/>
                  <a:gd name="connsiteY0" fmla="*/ 0 h 453082"/>
                  <a:gd name="connsiteX1" fmla="*/ 486032 w 486032"/>
                  <a:gd name="connsiteY1" fmla="*/ 453082 h 453082"/>
                  <a:gd name="connsiteX2" fmla="*/ 486032 w 486032"/>
                  <a:gd name="connsiteY2" fmla="*/ 453082 h 45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032" h="453082">
                    <a:moveTo>
                      <a:pt x="0" y="0"/>
                    </a:moveTo>
                    <a:lnTo>
                      <a:pt x="486032" y="453082"/>
                    </a:lnTo>
                    <a:lnTo>
                      <a:pt x="486032" y="45308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Forme libre 79"/>
              <p:cNvSpPr/>
              <p:nvPr/>
            </p:nvSpPr>
            <p:spPr>
              <a:xfrm rot="21369117">
                <a:off x="7326730" y="1475712"/>
                <a:ext cx="650789" cy="131805"/>
              </a:xfrm>
              <a:custGeom>
                <a:avLst/>
                <a:gdLst>
                  <a:gd name="connsiteX0" fmla="*/ 0 w 897924"/>
                  <a:gd name="connsiteY0" fmla="*/ 0 h 172995"/>
                  <a:gd name="connsiteX1" fmla="*/ 642551 w 897924"/>
                  <a:gd name="connsiteY1" fmla="*/ 131805 h 172995"/>
                  <a:gd name="connsiteX2" fmla="*/ 897924 w 897924"/>
                  <a:gd name="connsiteY2" fmla="*/ 172995 h 172995"/>
                  <a:gd name="connsiteX3" fmla="*/ 897924 w 897924"/>
                  <a:gd name="connsiteY3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924" h="172995">
                    <a:moveTo>
                      <a:pt x="0" y="0"/>
                    </a:moveTo>
                    <a:lnTo>
                      <a:pt x="642551" y="131805"/>
                    </a:lnTo>
                    <a:cubicBezTo>
                      <a:pt x="792205" y="160638"/>
                      <a:pt x="897924" y="172995"/>
                      <a:pt x="897924" y="172995"/>
                    </a:cubicBezTo>
                    <a:lnTo>
                      <a:pt x="897924" y="17299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 rot="12412766">
            <a:off x="5103548" y="4902714"/>
            <a:ext cx="1169250" cy="1237134"/>
            <a:chOff x="2776654" y="735980"/>
            <a:chExt cx="1512243" cy="1509668"/>
          </a:xfrm>
        </p:grpSpPr>
        <p:sp>
          <p:nvSpPr>
            <p:cNvPr id="88" name="Forme libre 87"/>
            <p:cNvSpPr/>
            <p:nvPr/>
          </p:nvSpPr>
          <p:spPr>
            <a:xfrm>
              <a:off x="2776654" y="735980"/>
              <a:ext cx="1358543" cy="1148576"/>
            </a:xfrm>
            <a:custGeom>
              <a:avLst/>
              <a:gdLst>
                <a:gd name="connsiteX0" fmla="*/ 0 w 1358543"/>
                <a:gd name="connsiteY0" fmla="*/ 0 h 1148576"/>
                <a:gd name="connsiteX1" fmla="*/ 1349297 w 1358543"/>
                <a:gd name="connsiteY1" fmla="*/ 334537 h 1148576"/>
                <a:gd name="connsiteX2" fmla="*/ 624468 w 1358543"/>
                <a:gd name="connsiteY2" fmla="*/ 591015 h 1148576"/>
                <a:gd name="connsiteX3" fmla="*/ 1226634 w 1358543"/>
                <a:gd name="connsiteY3" fmla="*/ 903249 h 1148576"/>
                <a:gd name="connsiteX4" fmla="*/ 1326995 w 1358543"/>
                <a:gd name="connsiteY4" fmla="*/ 1148576 h 1148576"/>
                <a:gd name="connsiteX5" fmla="*/ 1326995 w 1358543"/>
                <a:gd name="connsiteY5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543" h="1148576">
                  <a:moveTo>
                    <a:pt x="0" y="0"/>
                  </a:moveTo>
                  <a:cubicBezTo>
                    <a:pt x="622609" y="118017"/>
                    <a:pt x="1245219" y="236035"/>
                    <a:pt x="1349297" y="334537"/>
                  </a:cubicBezTo>
                  <a:cubicBezTo>
                    <a:pt x="1453375" y="433039"/>
                    <a:pt x="644912" y="496230"/>
                    <a:pt x="624468" y="591015"/>
                  </a:cubicBezTo>
                  <a:cubicBezTo>
                    <a:pt x="604024" y="685800"/>
                    <a:pt x="1109546" y="810322"/>
                    <a:pt x="1226634" y="903249"/>
                  </a:cubicBezTo>
                  <a:cubicBezTo>
                    <a:pt x="1343722" y="996176"/>
                    <a:pt x="1326995" y="1148576"/>
                    <a:pt x="1326995" y="1148576"/>
                  </a:cubicBezTo>
                  <a:lnTo>
                    <a:pt x="1326995" y="114857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grpSp>
          <p:nvGrpSpPr>
            <p:cNvPr id="89" name="Groupe 88"/>
            <p:cNvGrpSpPr/>
            <p:nvPr/>
          </p:nvGrpSpPr>
          <p:grpSpPr>
            <a:xfrm rot="4646878">
              <a:off x="3876581" y="1833332"/>
              <a:ext cx="517231" cy="307401"/>
              <a:chOff x="7319908" y="1141050"/>
              <a:chExt cx="657611" cy="466467"/>
            </a:xfrm>
          </p:grpSpPr>
          <p:sp>
            <p:nvSpPr>
              <p:cNvPr id="90" name="Forme libre 89"/>
              <p:cNvSpPr/>
              <p:nvPr/>
            </p:nvSpPr>
            <p:spPr>
              <a:xfrm rot="21369117">
                <a:off x="7319908" y="1150992"/>
                <a:ext cx="261455" cy="345989"/>
              </a:xfrm>
              <a:custGeom>
                <a:avLst/>
                <a:gdLst>
                  <a:gd name="connsiteX0" fmla="*/ 156519 w 261455"/>
                  <a:gd name="connsiteY0" fmla="*/ 0 h 345989"/>
                  <a:gd name="connsiteX1" fmla="*/ 255373 w 261455"/>
                  <a:gd name="connsiteY1" fmla="*/ 271848 h 345989"/>
                  <a:gd name="connsiteX2" fmla="*/ 0 w 261455"/>
                  <a:gd name="connsiteY2" fmla="*/ 345989 h 3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55" h="345989">
                    <a:moveTo>
                      <a:pt x="156519" y="0"/>
                    </a:moveTo>
                    <a:cubicBezTo>
                      <a:pt x="218989" y="107091"/>
                      <a:pt x="281459" y="214183"/>
                      <a:pt x="255373" y="271848"/>
                    </a:cubicBezTo>
                    <a:cubicBezTo>
                      <a:pt x="229287" y="329513"/>
                      <a:pt x="114643" y="337751"/>
                      <a:pt x="0" y="34598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Forme libre 90"/>
              <p:cNvSpPr/>
              <p:nvPr/>
            </p:nvSpPr>
            <p:spPr>
              <a:xfrm rot="21369117">
                <a:off x="7479968" y="1141050"/>
                <a:ext cx="486032" cy="453082"/>
              </a:xfrm>
              <a:custGeom>
                <a:avLst/>
                <a:gdLst>
                  <a:gd name="connsiteX0" fmla="*/ 0 w 486032"/>
                  <a:gd name="connsiteY0" fmla="*/ 0 h 453082"/>
                  <a:gd name="connsiteX1" fmla="*/ 486032 w 486032"/>
                  <a:gd name="connsiteY1" fmla="*/ 453082 h 453082"/>
                  <a:gd name="connsiteX2" fmla="*/ 486032 w 486032"/>
                  <a:gd name="connsiteY2" fmla="*/ 453082 h 45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032" h="453082">
                    <a:moveTo>
                      <a:pt x="0" y="0"/>
                    </a:moveTo>
                    <a:lnTo>
                      <a:pt x="486032" y="453082"/>
                    </a:lnTo>
                    <a:lnTo>
                      <a:pt x="486032" y="45308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Forme libre 91"/>
              <p:cNvSpPr/>
              <p:nvPr/>
            </p:nvSpPr>
            <p:spPr>
              <a:xfrm rot="21369117">
                <a:off x="7326730" y="1475712"/>
                <a:ext cx="650789" cy="131805"/>
              </a:xfrm>
              <a:custGeom>
                <a:avLst/>
                <a:gdLst>
                  <a:gd name="connsiteX0" fmla="*/ 0 w 897924"/>
                  <a:gd name="connsiteY0" fmla="*/ 0 h 172995"/>
                  <a:gd name="connsiteX1" fmla="*/ 642551 w 897924"/>
                  <a:gd name="connsiteY1" fmla="*/ 131805 h 172995"/>
                  <a:gd name="connsiteX2" fmla="*/ 897924 w 897924"/>
                  <a:gd name="connsiteY2" fmla="*/ 172995 h 172995"/>
                  <a:gd name="connsiteX3" fmla="*/ 897924 w 897924"/>
                  <a:gd name="connsiteY3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924" h="172995">
                    <a:moveTo>
                      <a:pt x="0" y="0"/>
                    </a:moveTo>
                    <a:lnTo>
                      <a:pt x="642551" y="131805"/>
                    </a:lnTo>
                    <a:cubicBezTo>
                      <a:pt x="792205" y="160638"/>
                      <a:pt x="897924" y="172995"/>
                      <a:pt x="897924" y="172995"/>
                    </a:cubicBezTo>
                    <a:lnTo>
                      <a:pt x="897924" y="17299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3" name="Groupe 92"/>
          <p:cNvGrpSpPr/>
          <p:nvPr/>
        </p:nvGrpSpPr>
        <p:grpSpPr>
          <a:xfrm rot="15738338">
            <a:off x="222573" y="3748240"/>
            <a:ext cx="1452949" cy="1571138"/>
            <a:chOff x="2776654" y="735980"/>
            <a:chExt cx="1512243" cy="1509668"/>
          </a:xfrm>
        </p:grpSpPr>
        <p:sp>
          <p:nvSpPr>
            <p:cNvPr id="94" name="Forme libre 93"/>
            <p:cNvSpPr/>
            <p:nvPr/>
          </p:nvSpPr>
          <p:spPr>
            <a:xfrm>
              <a:off x="2776654" y="735980"/>
              <a:ext cx="1358543" cy="1148576"/>
            </a:xfrm>
            <a:custGeom>
              <a:avLst/>
              <a:gdLst>
                <a:gd name="connsiteX0" fmla="*/ 0 w 1358543"/>
                <a:gd name="connsiteY0" fmla="*/ 0 h 1148576"/>
                <a:gd name="connsiteX1" fmla="*/ 1349297 w 1358543"/>
                <a:gd name="connsiteY1" fmla="*/ 334537 h 1148576"/>
                <a:gd name="connsiteX2" fmla="*/ 624468 w 1358543"/>
                <a:gd name="connsiteY2" fmla="*/ 591015 h 1148576"/>
                <a:gd name="connsiteX3" fmla="*/ 1226634 w 1358543"/>
                <a:gd name="connsiteY3" fmla="*/ 903249 h 1148576"/>
                <a:gd name="connsiteX4" fmla="*/ 1326995 w 1358543"/>
                <a:gd name="connsiteY4" fmla="*/ 1148576 h 1148576"/>
                <a:gd name="connsiteX5" fmla="*/ 1326995 w 1358543"/>
                <a:gd name="connsiteY5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543" h="1148576">
                  <a:moveTo>
                    <a:pt x="0" y="0"/>
                  </a:moveTo>
                  <a:cubicBezTo>
                    <a:pt x="622609" y="118017"/>
                    <a:pt x="1245219" y="236035"/>
                    <a:pt x="1349297" y="334537"/>
                  </a:cubicBezTo>
                  <a:cubicBezTo>
                    <a:pt x="1453375" y="433039"/>
                    <a:pt x="644912" y="496230"/>
                    <a:pt x="624468" y="591015"/>
                  </a:cubicBezTo>
                  <a:cubicBezTo>
                    <a:pt x="604024" y="685800"/>
                    <a:pt x="1109546" y="810322"/>
                    <a:pt x="1226634" y="903249"/>
                  </a:cubicBezTo>
                  <a:cubicBezTo>
                    <a:pt x="1343722" y="996176"/>
                    <a:pt x="1326995" y="1148576"/>
                    <a:pt x="1326995" y="1148576"/>
                  </a:cubicBezTo>
                  <a:lnTo>
                    <a:pt x="1326995" y="114857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grpSp>
          <p:nvGrpSpPr>
            <p:cNvPr id="95" name="Groupe 94"/>
            <p:cNvGrpSpPr/>
            <p:nvPr/>
          </p:nvGrpSpPr>
          <p:grpSpPr>
            <a:xfrm rot="4646878">
              <a:off x="3876581" y="1833332"/>
              <a:ext cx="517231" cy="307401"/>
              <a:chOff x="7319908" y="1141050"/>
              <a:chExt cx="657611" cy="466467"/>
            </a:xfrm>
          </p:grpSpPr>
          <p:sp>
            <p:nvSpPr>
              <p:cNvPr id="96" name="Forme libre 95"/>
              <p:cNvSpPr/>
              <p:nvPr/>
            </p:nvSpPr>
            <p:spPr>
              <a:xfrm rot="21369117">
                <a:off x="7319908" y="1150992"/>
                <a:ext cx="261455" cy="345989"/>
              </a:xfrm>
              <a:custGeom>
                <a:avLst/>
                <a:gdLst>
                  <a:gd name="connsiteX0" fmla="*/ 156519 w 261455"/>
                  <a:gd name="connsiteY0" fmla="*/ 0 h 345989"/>
                  <a:gd name="connsiteX1" fmla="*/ 255373 w 261455"/>
                  <a:gd name="connsiteY1" fmla="*/ 271848 h 345989"/>
                  <a:gd name="connsiteX2" fmla="*/ 0 w 261455"/>
                  <a:gd name="connsiteY2" fmla="*/ 345989 h 3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55" h="345989">
                    <a:moveTo>
                      <a:pt x="156519" y="0"/>
                    </a:moveTo>
                    <a:cubicBezTo>
                      <a:pt x="218989" y="107091"/>
                      <a:pt x="281459" y="214183"/>
                      <a:pt x="255373" y="271848"/>
                    </a:cubicBezTo>
                    <a:cubicBezTo>
                      <a:pt x="229287" y="329513"/>
                      <a:pt x="114643" y="337751"/>
                      <a:pt x="0" y="34598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Forme libre 96"/>
              <p:cNvSpPr/>
              <p:nvPr/>
            </p:nvSpPr>
            <p:spPr>
              <a:xfrm rot="21369117">
                <a:off x="7479968" y="1141050"/>
                <a:ext cx="486032" cy="453082"/>
              </a:xfrm>
              <a:custGeom>
                <a:avLst/>
                <a:gdLst>
                  <a:gd name="connsiteX0" fmla="*/ 0 w 486032"/>
                  <a:gd name="connsiteY0" fmla="*/ 0 h 453082"/>
                  <a:gd name="connsiteX1" fmla="*/ 486032 w 486032"/>
                  <a:gd name="connsiteY1" fmla="*/ 453082 h 453082"/>
                  <a:gd name="connsiteX2" fmla="*/ 486032 w 486032"/>
                  <a:gd name="connsiteY2" fmla="*/ 453082 h 45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032" h="453082">
                    <a:moveTo>
                      <a:pt x="0" y="0"/>
                    </a:moveTo>
                    <a:lnTo>
                      <a:pt x="486032" y="453082"/>
                    </a:lnTo>
                    <a:lnTo>
                      <a:pt x="486032" y="45308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Forme libre 97"/>
              <p:cNvSpPr/>
              <p:nvPr/>
            </p:nvSpPr>
            <p:spPr>
              <a:xfrm rot="21369117">
                <a:off x="7326730" y="1475712"/>
                <a:ext cx="650789" cy="131805"/>
              </a:xfrm>
              <a:custGeom>
                <a:avLst/>
                <a:gdLst>
                  <a:gd name="connsiteX0" fmla="*/ 0 w 897924"/>
                  <a:gd name="connsiteY0" fmla="*/ 0 h 172995"/>
                  <a:gd name="connsiteX1" fmla="*/ 642551 w 897924"/>
                  <a:gd name="connsiteY1" fmla="*/ 131805 h 172995"/>
                  <a:gd name="connsiteX2" fmla="*/ 897924 w 897924"/>
                  <a:gd name="connsiteY2" fmla="*/ 172995 h 172995"/>
                  <a:gd name="connsiteX3" fmla="*/ 897924 w 897924"/>
                  <a:gd name="connsiteY3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924" h="172995">
                    <a:moveTo>
                      <a:pt x="0" y="0"/>
                    </a:moveTo>
                    <a:lnTo>
                      <a:pt x="642551" y="131805"/>
                    </a:lnTo>
                    <a:cubicBezTo>
                      <a:pt x="792205" y="160638"/>
                      <a:pt x="897924" y="172995"/>
                      <a:pt x="897924" y="172995"/>
                    </a:cubicBezTo>
                    <a:lnTo>
                      <a:pt x="897924" y="17299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7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Les infections lors d’interactions avec l’animal [Enregistrement automatique][202309280834583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382</Words>
  <Application>Microsoft Office PowerPoint</Application>
  <PresentationFormat>Grand écran</PresentationFormat>
  <Paragraphs>87</Paragraphs>
  <Slides>14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Les infections lors d’interactions avec l’animal : un risque maîtrisable ?</vt:lpstr>
      <vt:lpstr>Présentation PowerPoint</vt:lpstr>
      <vt:lpstr>Présentation PowerPoint</vt:lpstr>
      <vt:lpstr>Présentation PowerPoint</vt:lpstr>
      <vt:lpstr>Risques liés au bénéficiaire</vt:lpstr>
      <vt:lpstr>Modes de transmission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infections lors d’interactions avec l’animal : un risque maîtrisable ?</dc:title>
  <dc:creator>Baud Olivier</dc:creator>
  <cp:lastModifiedBy>AdminPC</cp:lastModifiedBy>
  <cp:revision>40</cp:revision>
  <cp:lastPrinted>2023-09-25T14:47:10Z</cp:lastPrinted>
  <dcterms:created xsi:type="dcterms:W3CDTF">2023-09-21T17:27:10Z</dcterms:created>
  <dcterms:modified xsi:type="dcterms:W3CDTF">2023-09-28T06:34:59Z</dcterms:modified>
</cp:coreProperties>
</file>